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DM Sans" pitchFamily="2" charset="0"/>
      <p:regular r:id="rId13"/>
    </p:embeddedFont>
    <p:embeddedFont>
      <p:font typeface="DM Sans Bold"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874" y="-12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5/30/2024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6.png"/><Relationship Id="rId3" Type="http://schemas.openxmlformats.org/officeDocument/2006/relationships/image" Target="../media/image30.png"/><Relationship Id="rId7" Type="http://schemas.openxmlformats.org/officeDocument/2006/relationships/image" Target="../media/image10.png"/><Relationship Id="rId12"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0.png"/><Relationship Id="rId5" Type="http://schemas.openxmlformats.org/officeDocument/2006/relationships/image" Target="../media/image8.png"/><Relationship Id="rId10" Type="http://schemas.openxmlformats.org/officeDocument/2006/relationships/image" Target="../media/image15.svg"/><Relationship Id="rId4" Type="http://schemas.openxmlformats.org/officeDocument/2006/relationships/image" Target="../media/image31.svg"/><Relationship Id="rId9" Type="http://schemas.openxmlformats.org/officeDocument/2006/relationships/image" Target="../media/image14.png"/><Relationship Id="rId14" Type="http://schemas.openxmlformats.org/officeDocument/2006/relationships/image" Target="../media/image27.svg"/></Relationships>
</file>

<file path=ppt/slides/_rels/slide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31" Type="http://schemas.openxmlformats.org/officeDocument/2006/relationships/image" Target="../media/image37.jpe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 Id="rId30" Type="http://schemas.openxmlformats.org/officeDocument/2006/relationships/image" Target="../media/image36.jpe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32" Type="http://schemas.openxmlformats.org/officeDocument/2006/relationships/image" Target="../media/image40.pn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31" Type="http://schemas.openxmlformats.org/officeDocument/2006/relationships/image" Target="../media/image39.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 Id="rId30"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31" Type="http://schemas.openxmlformats.org/officeDocument/2006/relationships/image" Target="../media/image42.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 Id="rId30"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0.png"/><Relationship Id="rId1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7.svg"/><Relationship Id="rId17"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6.png"/><Relationship Id="rId5" Type="http://schemas.openxmlformats.org/officeDocument/2006/relationships/image" Target="../media/image8.png"/><Relationship Id="rId15" Type="http://schemas.openxmlformats.org/officeDocument/2006/relationships/image" Target="../media/image24.png"/><Relationship Id="rId10" Type="http://schemas.openxmlformats.org/officeDocument/2006/relationships/image" Target="../media/image15.svg"/><Relationship Id="rId4" Type="http://schemas.openxmlformats.org/officeDocument/2006/relationships/image" Target="../media/image3.svg"/><Relationship Id="rId9" Type="http://schemas.openxmlformats.org/officeDocument/2006/relationships/image" Target="../media/image14.png"/><Relationship Id="rId1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dirty="0"/>
          </a:p>
        </p:txBody>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IN" dirty="0"/>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IN" dirty="0"/>
          </a:p>
        </p:txBody>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IN" dirty="0"/>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IN" dirty="0"/>
          </a:p>
        </p:txBody>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IN" dirty="0"/>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IN" dirty="0"/>
          </a:p>
        </p:txBody>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IN" dirty="0"/>
          </a:p>
        </p:txBody>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IN" dirty="0"/>
          </a:p>
        </p:txBody>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IN" dirty="0"/>
          </a:p>
        </p:txBody>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IN" dirty="0"/>
          </a:p>
        </p:txBody>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txBody>
          <a:bodyPr/>
          <a:lstStyle/>
          <a:p>
            <a:endParaRPr lang="en-IN" dirty="0"/>
          </a:p>
        </p:txBody>
      </p:sp>
      <p:sp>
        <p:nvSpPr>
          <p:cNvPr id="17" name="TextBox 17"/>
          <p:cNvSpPr txBox="1"/>
          <p:nvPr/>
        </p:nvSpPr>
        <p:spPr>
          <a:xfrm>
            <a:off x="3304809" y="1343025"/>
            <a:ext cx="10910396" cy="3200911"/>
          </a:xfrm>
          <a:prstGeom prst="rect">
            <a:avLst/>
          </a:prstGeom>
        </p:spPr>
        <p:txBody>
          <a:bodyPr lIns="0" tIns="0" rIns="0" bIns="0" rtlCol="0" anchor="t">
            <a:spAutoFit/>
          </a:bodyPr>
          <a:lstStyle/>
          <a:p>
            <a:pPr algn="ctr">
              <a:lnSpc>
                <a:spcPts val="12218"/>
              </a:lnSpc>
            </a:pPr>
            <a:r>
              <a:rPr lang="en-US" sz="12998" dirty="0">
                <a:solidFill>
                  <a:srgbClr val="000000"/>
                </a:solidFill>
                <a:latin typeface="DM Sans Bold"/>
              </a:rPr>
              <a:t>Major Project </a:t>
            </a:r>
          </a:p>
          <a:p>
            <a:pPr algn="ctr">
              <a:lnSpc>
                <a:spcPts val="12218"/>
              </a:lnSpc>
            </a:pPr>
            <a:r>
              <a:rPr lang="en-US" sz="12998" dirty="0">
                <a:solidFill>
                  <a:srgbClr val="000000"/>
                </a:solidFill>
                <a:latin typeface="DM Sans Bold"/>
              </a:rPr>
              <a:t>Fit-</a:t>
            </a:r>
            <a:r>
              <a:rPr lang="en-US" sz="12998" dirty="0">
                <a:solidFill>
                  <a:srgbClr val="FFCC00"/>
                </a:solidFill>
                <a:latin typeface="DM Sans Bold"/>
              </a:rPr>
              <a:t>Me</a:t>
            </a:r>
          </a:p>
        </p:txBody>
      </p:sp>
      <p:sp>
        <p:nvSpPr>
          <p:cNvPr id="18" name="TextBox 18"/>
          <p:cNvSpPr txBox="1"/>
          <p:nvPr/>
        </p:nvSpPr>
        <p:spPr>
          <a:xfrm>
            <a:off x="4914102" y="5469616"/>
            <a:ext cx="8459795" cy="3404971"/>
          </a:xfrm>
          <a:prstGeom prst="rect">
            <a:avLst/>
          </a:prstGeom>
        </p:spPr>
        <p:txBody>
          <a:bodyPr lIns="0" tIns="0" rIns="0" bIns="0" rtlCol="0" anchor="t">
            <a:spAutoFit/>
          </a:bodyPr>
          <a:lstStyle/>
          <a:p>
            <a:pPr algn="ctr">
              <a:lnSpc>
                <a:spcPts val="4381"/>
              </a:lnSpc>
            </a:pPr>
            <a:r>
              <a:rPr lang="en-US" sz="4381" spc="-87" dirty="0">
                <a:solidFill>
                  <a:srgbClr val="000000"/>
                </a:solidFill>
                <a:latin typeface="DM Sans Bold"/>
              </a:rPr>
              <a:t>Presented  by </a:t>
            </a:r>
          </a:p>
          <a:p>
            <a:pPr algn="ctr">
              <a:lnSpc>
                <a:spcPts val="4381"/>
              </a:lnSpc>
            </a:pPr>
            <a:r>
              <a:rPr lang="en-US" sz="4381" spc="-87" dirty="0">
                <a:solidFill>
                  <a:srgbClr val="000000"/>
                </a:solidFill>
                <a:latin typeface="DM Sans Bold"/>
              </a:rPr>
              <a:t>Geet Khanna 21csu346</a:t>
            </a:r>
          </a:p>
          <a:p>
            <a:pPr algn="ctr">
              <a:lnSpc>
                <a:spcPts val="4381"/>
              </a:lnSpc>
            </a:pPr>
            <a:r>
              <a:rPr lang="en-US" sz="4381" spc="-87" dirty="0">
                <a:solidFill>
                  <a:srgbClr val="000000"/>
                </a:solidFill>
                <a:latin typeface="DM Sans Bold"/>
              </a:rPr>
              <a:t>Lakshay Yadav 21csu342</a:t>
            </a:r>
          </a:p>
          <a:p>
            <a:pPr algn="ctr">
              <a:lnSpc>
                <a:spcPts val="4381"/>
              </a:lnSpc>
            </a:pPr>
            <a:r>
              <a:rPr lang="en-US" sz="4381" spc="-87" dirty="0">
                <a:solidFill>
                  <a:srgbClr val="000000"/>
                </a:solidFill>
                <a:latin typeface="DM Sans Bold"/>
              </a:rPr>
              <a:t>Ishita Bindal 21csu493 </a:t>
            </a:r>
          </a:p>
          <a:p>
            <a:pPr algn="ctr">
              <a:lnSpc>
                <a:spcPts val="4381"/>
              </a:lnSpc>
            </a:pPr>
            <a:r>
              <a:rPr lang="en-US" sz="4381" spc="-87" dirty="0">
                <a:solidFill>
                  <a:srgbClr val="000000"/>
                </a:solidFill>
                <a:latin typeface="DM Sans Bold"/>
              </a:rPr>
              <a:t>Disha Taneja 21csu391</a:t>
            </a:r>
          </a:p>
          <a:p>
            <a:pPr algn="ctr">
              <a:lnSpc>
                <a:spcPts val="4381"/>
              </a:lnSpc>
            </a:pPr>
            <a:r>
              <a:rPr lang="en-US" sz="4381" spc="-87" dirty="0">
                <a:solidFill>
                  <a:srgbClr val="000000"/>
                </a:solidFill>
                <a:latin typeface="DM Sans Bold"/>
              </a:rPr>
              <a:t>Sanchit Bajaj 21csu305</a:t>
            </a:r>
          </a:p>
        </p:txBody>
      </p:sp>
      <p:sp>
        <p:nvSpPr>
          <p:cNvPr id="19" name="Freeform 19"/>
          <p:cNvSpPr/>
          <p:nvPr/>
        </p:nvSpPr>
        <p:spPr>
          <a:xfrm>
            <a:off x="4737926" y="2576219"/>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sp>
        <p:nvSpPr>
          <p:cNvPr id="3" name="TextBox 3"/>
          <p:cNvSpPr txBox="1"/>
          <p:nvPr/>
        </p:nvSpPr>
        <p:spPr>
          <a:xfrm>
            <a:off x="2025163" y="2383334"/>
            <a:ext cx="7156902" cy="2024293"/>
          </a:xfrm>
          <a:prstGeom prst="rect">
            <a:avLst/>
          </a:prstGeom>
        </p:spPr>
        <p:txBody>
          <a:bodyPr lIns="0" tIns="0" rIns="0" bIns="0" rtlCol="0" anchor="t">
            <a:spAutoFit/>
          </a:bodyPr>
          <a:lstStyle/>
          <a:p>
            <a:pPr algn="l">
              <a:lnSpc>
                <a:spcPts val="7760"/>
              </a:lnSpc>
            </a:pPr>
            <a:r>
              <a:rPr lang="en-US" sz="8000" dirty="0">
                <a:solidFill>
                  <a:srgbClr val="000000"/>
                </a:solidFill>
                <a:latin typeface="DM Sans Bold"/>
              </a:rPr>
              <a:t>Upcoming Features</a:t>
            </a:r>
          </a:p>
        </p:txBody>
      </p:sp>
      <p:sp>
        <p:nvSpPr>
          <p:cNvPr id="4" name="TextBox 4"/>
          <p:cNvSpPr txBox="1"/>
          <p:nvPr/>
        </p:nvSpPr>
        <p:spPr>
          <a:xfrm>
            <a:off x="2048542" y="5288736"/>
            <a:ext cx="14267046" cy="3391891"/>
          </a:xfrm>
          <a:prstGeom prst="rect">
            <a:avLst/>
          </a:prstGeom>
        </p:spPr>
        <p:txBody>
          <a:bodyPr lIns="0" tIns="0" rIns="0" bIns="0" rtlCol="0" anchor="t">
            <a:spAutoFit/>
          </a:bodyPr>
          <a:lstStyle/>
          <a:p>
            <a:pPr algn="l">
              <a:lnSpc>
                <a:spcPts val="3779"/>
              </a:lnSpc>
            </a:pPr>
            <a:r>
              <a:rPr lang="en-US" sz="2799" spc="167" dirty="0">
                <a:solidFill>
                  <a:srgbClr val="000000"/>
                </a:solidFill>
                <a:latin typeface="DM Sans"/>
              </a:rPr>
              <a:t>Fit-Me is a health well being application and in its further versions we tend to introduce the AI support and chatbot for enabling much more accuracy of advices and exercises with routine checkups and tracking. Further, more we aim to bring features for personalized and customized workouts that suits your day-to-day routine.</a:t>
            </a:r>
          </a:p>
          <a:p>
            <a:pPr marL="0" lvl="0" indent="0" algn="l">
              <a:lnSpc>
                <a:spcPts val="3779"/>
              </a:lnSpc>
              <a:spcBef>
                <a:spcPct val="0"/>
              </a:spcBef>
            </a:pPr>
            <a:r>
              <a:rPr lang="en-US" sz="2799" spc="167" dirty="0">
                <a:solidFill>
                  <a:srgbClr val="000000"/>
                </a:solidFill>
                <a:latin typeface="DM Sans"/>
              </a:rPr>
              <a:t>Fit-Me also aims to provide medical and emergency support for the old age people.</a:t>
            </a:r>
          </a:p>
        </p:txBody>
      </p:sp>
      <p:sp>
        <p:nvSpPr>
          <p:cNvPr id="5" name="Freeform 5"/>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6" name="Freeform 6"/>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IN" dirty="0"/>
          </a:p>
        </p:txBody>
      </p:sp>
      <p:sp>
        <p:nvSpPr>
          <p:cNvPr id="7" name="Freeform 7"/>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IN" dirty="0"/>
          </a:p>
        </p:txBody>
      </p:sp>
      <p:sp>
        <p:nvSpPr>
          <p:cNvPr id="8" name="Freeform 8"/>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IN" dirty="0"/>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IN" dirty="0"/>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IN" dirty="0"/>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IN" dirty="0"/>
          </a:p>
        </p:txBody>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IN" dirty="0"/>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IN" dirty="0"/>
          </a:p>
        </p:txBody>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IN" dirty="0"/>
          </a:p>
        </p:txBody>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IN" dirty="0"/>
          </a:p>
        </p:txBody>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IN" dirty="0"/>
          </a:p>
        </p:txBody>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IN" dirty="0"/>
          </a:p>
        </p:txBody>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IN" dirty="0"/>
          </a:p>
        </p:txBody>
      </p:sp>
      <p:sp>
        <p:nvSpPr>
          <p:cNvPr id="16" name="TextBox 16"/>
          <p:cNvSpPr txBox="1"/>
          <p:nvPr/>
        </p:nvSpPr>
        <p:spPr>
          <a:xfrm>
            <a:off x="3688802" y="2924681"/>
            <a:ext cx="10910396" cy="3364382"/>
          </a:xfrm>
          <a:prstGeom prst="rect">
            <a:avLst/>
          </a:prstGeom>
        </p:spPr>
        <p:txBody>
          <a:bodyPr lIns="0" tIns="0" rIns="0" bIns="0" rtlCol="0" anchor="t">
            <a:spAutoFit/>
          </a:bodyPr>
          <a:lstStyle/>
          <a:p>
            <a:pPr algn="ctr">
              <a:lnSpc>
                <a:spcPts val="12699"/>
              </a:lnSpc>
            </a:pPr>
            <a:r>
              <a:rPr lang="en-US" sz="14597" dirty="0">
                <a:solidFill>
                  <a:srgbClr val="000000"/>
                </a:solidFill>
                <a:latin typeface="DM Sans Bold"/>
              </a:rPr>
              <a:t>Thank You </a:t>
            </a:r>
          </a:p>
          <a:p>
            <a:pPr algn="ctr">
              <a:lnSpc>
                <a:spcPts val="12699"/>
              </a:lnSpc>
            </a:pPr>
            <a:r>
              <a:rPr lang="en-US" sz="14597" dirty="0">
                <a:solidFill>
                  <a:srgbClr val="000000"/>
                </a:solidFill>
                <a:latin typeface="DM Sans Bold"/>
              </a:rPr>
              <a:t>Everyone!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sp>
        <p:nvSpPr>
          <p:cNvPr id="3" name="Freeform 3"/>
          <p:cNvSpPr/>
          <p:nvPr/>
        </p:nvSpPr>
        <p:spPr>
          <a:xfrm>
            <a:off x="10994934" y="2091045"/>
            <a:ext cx="6264366" cy="6104909"/>
          </a:xfrm>
          <a:custGeom>
            <a:avLst/>
            <a:gdLst/>
            <a:ahLst/>
            <a:cxnLst/>
            <a:rect l="l" t="t" r="r" b="b"/>
            <a:pathLst>
              <a:path w="6264366" h="6104909">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4" name="TextBox 4"/>
          <p:cNvSpPr txBox="1"/>
          <p:nvPr/>
        </p:nvSpPr>
        <p:spPr>
          <a:xfrm>
            <a:off x="1504950" y="1828977"/>
            <a:ext cx="7848753" cy="2282190"/>
          </a:xfrm>
          <a:prstGeom prst="rect">
            <a:avLst/>
          </a:prstGeom>
        </p:spPr>
        <p:txBody>
          <a:bodyPr lIns="0" tIns="0" rIns="0" bIns="0" rtlCol="0" anchor="t">
            <a:spAutoFit/>
          </a:bodyPr>
          <a:lstStyle/>
          <a:p>
            <a:pPr algn="l">
              <a:lnSpc>
                <a:spcPts val="8730"/>
              </a:lnSpc>
            </a:pPr>
            <a:r>
              <a:rPr lang="en-US" sz="9000" dirty="0">
                <a:solidFill>
                  <a:srgbClr val="000000"/>
                </a:solidFill>
                <a:latin typeface="DM Sans Bold"/>
              </a:rPr>
              <a:t>Definition of Done (DoDs)</a:t>
            </a:r>
          </a:p>
        </p:txBody>
      </p:sp>
      <p:sp>
        <p:nvSpPr>
          <p:cNvPr id="5" name="TextBox 5"/>
          <p:cNvSpPr txBox="1"/>
          <p:nvPr/>
        </p:nvSpPr>
        <p:spPr>
          <a:xfrm>
            <a:off x="1218009" y="4073067"/>
            <a:ext cx="8954598" cy="4592355"/>
          </a:xfrm>
          <a:prstGeom prst="rect">
            <a:avLst/>
          </a:prstGeom>
        </p:spPr>
        <p:txBody>
          <a:bodyPr lIns="0" tIns="0" rIns="0" bIns="0" rtlCol="0" anchor="t">
            <a:spAutoFit/>
          </a:bodyPr>
          <a:lstStyle/>
          <a:p>
            <a:pPr marL="541887" lvl="1" indent="-270944" algn="l">
              <a:lnSpc>
                <a:spcPts val="3388"/>
              </a:lnSpc>
              <a:buFont typeface="Arial"/>
              <a:buChar char="•"/>
            </a:pPr>
            <a:r>
              <a:rPr lang="en-US" sz="2509" spc="150" dirty="0">
                <a:solidFill>
                  <a:srgbClr val="000000"/>
                </a:solidFill>
                <a:latin typeface="DM Sans"/>
              </a:rPr>
              <a:t>Create an app for tracking health and wellness activities such as exercise, nutrition, and mental health.</a:t>
            </a:r>
          </a:p>
          <a:p>
            <a:pPr marL="541887" lvl="1" indent="-270944" algn="l">
              <a:lnSpc>
                <a:spcPts val="3388"/>
              </a:lnSpc>
              <a:buFont typeface="Arial"/>
              <a:buChar char="•"/>
            </a:pPr>
            <a:r>
              <a:rPr lang="en-US" sz="2509" spc="150" dirty="0">
                <a:solidFill>
                  <a:srgbClr val="000000"/>
                </a:solidFill>
                <a:latin typeface="DM Sans"/>
              </a:rPr>
              <a:t>Implement features for logging workouts, meals, water intake, mood, etc. </a:t>
            </a:r>
          </a:p>
          <a:p>
            <a:pPr marL="541887" lvl="1" indent="-270944" algn="l">
              <a:lnSpc>
                <a:spcPts val="3388"/>
              </a:lnSpc>
              <a:buFont typeface="Arial"/>
              <a:buChar char="•"/>
            </a:pPr>
            <a:r>
              <a:rPr lang="en-US" sz="2509" spc="150" dirty="0">
                <a:solidFill>
                  <a:srgbClr val="000000"/>
                </a:solidFill>
                <a:latin typeface="DM Sans"/>
              </a:rPr>
              <a:t>Utilize a bottom navigation bar for easy access to different health categories. </a:t>
            </a:r>
          </a:p>
          <a:p>
            <a:pPr marL="541887" lvl="1" indent="-270944" algn="l">
              <a:lnSpc>
                <a:spcPts val="3388"/>
              </a:lnSpc>
              <a:buFont typeface="Arial"/>
              <a:buChar char="•"/>
            </a:pPr>
            <a:r>
              <a:rPr lang="en-US" sz="2509" spc="150" dirty="0">
                <a:solidFill>
                  <a:srgbClr val="000000"/>
                </a:solidFill>
                <a:latin typeface="DM Sans"/>
              </a:rPr>
              <a:t>Use stateless widgets to display health data and progress charts. </a:t>
            </a:r>
          </a:p>
          <a:p>
            <a:pPr marL="541887" lvl="1" indent="-270944" algn="l">
              <a:lnSpc>
                <a:spcPts val="3388"/>
              </a:lnSpc>
              <a:buFont typeface="Arial"/>
              <a:buChar char="•"/>
            </a:pPr>
            <a:r>
              <a:rPr lang="en-US" sz="2509" spc="150" dirty="0">
                <a:solidFill>
                  <a:srgbClr val="000000"/>
                </a:solidFill>
                <a:latin typeface="DM Sans"/>
              </a:rPr>
              <a:t>Implement input form widgets for recording health activities and goals.</a:t>
            </a:r>
          </a:p>
        </p:txBody>
      </p:sp>
      <p:sp>
        <p:nvSpPr>
          <p:cNvPr id="6" name="Freeform 6"/>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IN" dirty="0"/>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IN" dirty="0"/>
          </a:p>
        </p:txBody>
      </p:sp>
      <p:sp>
        <p:nvSpPr>
          <p:cNvPr id="8" name="Freeform 8"/>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IN" dirty="0"/>
          </a:p>
        </p:txBody>
      </p:sp>
      <p:sp>
        <p:nvSpPr>
          <p:cNvPr id="9" name="Freeform 9"/>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IN" dirty="0"/>
          </a:p>
        </p:txBody>
      </p:sp>
      <p:sp>
        <p:nvSpPr>
          <p:cNvPr id="10" name="Freeform 10"/>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sp>
        <p:nvSpPr>
          <p:cNvPr id="3" name="TextBox 3"/>
          <p:cNvSpPr txBox="1"/>
          <p:nvPr/>
        </p:nvSpPr>
        <p:spPr>
          <a:xfrm>
            <a:off x="2025163" y="2223665"/>
            <a:ext cx="7156902" cy="2343633"/>
          </a:xfrm>
          <a:prstGeom prst="rect">
            <a:avLst/>
          </a:prstGeom>
        </p:spPr>
        <p:txBody>
          <a:bodyPr lIns="0" tIns="0" rIns="0" bIns="0" rtlCol="0" anchor="t">
            <a:spAutoFit/>
          </a:bodyPr>
          <a:lstStyle/>
          <a:p>
            <a:pPr algn="l">
              <a:lnSpc>
                <a:spcPts val="7760"/>
              </a:lnSpc>
            </a:pPr>
            <a:r>
              <a:rPr lang="en-US" sz="8000" dirty="0">
                <a:solidFill>
                  <a:srgbClr val="000000"/>
                </a:solidFill>
                <a:latin typeface="DM Sans Bold"/>
              </a:rPr>
              <a:t>About </a:t>
            </a:r>
          </a:p>
          <a:p>
            <a:pPr algn="l">
              <a:lnSpc>
                <a:spcPts val="9990"/>
              </a:lnSpc>
            </a:pPr>
            <a:r>
              <a:rPr lang="en-US" sz="10299" dirty="0">
                <a:solidFill>
                  <a:srgbClr val="000000"/>
                </a:solidFill>
                <a:latin typeface="DM Sans Bold"/>
              </a:rPr>
              <a:t>Fit-</a:t>
            </a:r>
            <a:r>
              <a:rPr lang="en-US" sz="10299" dirty="0">
                <a:solidFill>
                  <a:srgbClr val="FFCC00"/>
                </a:solidFill>
                <a:latin typeface="DM Sans Bold"/>
              </a:rPr>
              <a:t>Me</a:t>
            </a:r>
          </a:p>
        </p:txBody>
      </p:sp>
      <p:sp>
        <p:nvSpPr>
          <p:cNvPr id="4" name="TextBox 4"/>
          <p:cNvSpPr txBox="1"/>
          <p:nvPr/>
        </p:nvSpPr>
        <p:spPr>
          <a:xfrm>
            <a:off x="2048542" y="4947747"/>
            <a:ext cx="14267046" cy="2365931"/>
          </a:xfrm>
          <a:prstGeom prst="rect">
            <a:avLst/>
          </a:prstGeom>
        </p:spPr>
        <p:txBody>
          <a:bodyPr lIns="0" tIns="0" rIns="0" bIns="0" rtlCol="0" anchor="t">
            <a:spAutoFit/>
          </a:bodyPr>
          <a:lstStyle/>
          <a:p>
            <a:pPr marL="0" lvl="0" indent="0" algn="l">
              <a:lnSpc>
                <a:spcPts val="3779"/>
              </a:lnSpc>
              <a:spcBef>
                <a:spcPct val="0"/>
              </a:spcBef>
            </a:pPr>
            <a:r>
              <a:rPr lang="en-US" sz="2799" spc="167" dirty="0">
                <a:solidFill>
                  <a:srgbClr val="000000"/>
                </a:solidFill>
                <a:latin typeface="DM Sans"/>
              </a:rPr>
              <a:t>Introducing Fit-Me: Your all-in-one health companion. Track fitness goals, monitor nutrition, and manage stress with ease. Personalized workouts, meditation sessions, and meal plans tailored to your needs. Stay motivated, improve sleep, and boost overall well-being. Your path to a healthier lifestyle starts here. Download Fit-Me now.</a:t>
            </a:r>
          </a:p>
        </p:txBody>
      </p:sp>
      <p:sp>
        <p:nvSpPr>
          <p:cNvPr id="5" name="Freeform 5"/>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6" name="Freeform 6"/>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IN" dirty="0"/>
          </a:p>
        </p:txBody>
      </p:sp>
      <p:sp>
        <p:nvSpPr>
          <p:cNvPr id="7" name="Freeform 7"/>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IN" dirty="0"/>
          </a:p>
        </p:txBody>
      </p:sp>
      <p:sp>
        <p:nvSpPr>
          <p:cNvPr id="8" name="Freeform 8"/>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sp>
        <p:nvSpPr>
          <p:cNvPr id="3" name="Freeform 3"/>
          <p:cNvSpPr/>
          <p:nvPr/>
        </p:nvSpPr>
        <p:spPr>
          <a:xfrm>
            <a:off x="10078075" y="1267971"/>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dirty="0"/>
          </a:p>
        </p:txBody>
      </p:sp>
      <p:sp>
        <p:nvSpPr>
          <p:cNvPr id="4" name="Freeform 4"/>
          <p:cNvSpPr/>
          <p:nvPr/>
        </p:nvSpPr>
        <p:spPr>
          <a:xfrm>
            <a:off x="10857087" y="1879538"/>
            <a:ext cx="5956731" cy="6527925"/>
          </a:xfrm>
          <a:custGeom>
            <a:avLst/>
            <a:gdLst/>
            <a:ahLst/>
            <a:cxnLst/>
            <a:rect l="l" t="t" r="r" b="b"/>
            <a:pathLst>
              <a:path w="5956731" h="6527925">
                <a:moveTo>
                  <a:pt x="0" y="0"/>
                </a:moveTo>
                <a:lnTo>
                  <a:pt x="5956731" y="0"/>
                </a:lnTo>
                <a:lnTo>
                  <a:pt x="5956731" y="6527924"/>
                </a:lnTo>
                <a:lnTo>
                  <a:pt x="0" y="65279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5" name="TextBox 5"/>
          <p:cNvSpPr txBox="1"/>
          <p:nvPr/>
        </p:nvSpPr>
        <p:spPr>
          <a:xfrm>
            <a:off x="1504950" y="2898168"/>
            <a:ext cx="8092094" cy="1177290"/>
          </a:xfrm>
          <a:prstGeom prst="rect">
            <a:avLst/>
          </a:prstGeom>
        </p:spPr>
        <p:txBody>
          <a:bodyPr lIns="0" tIns="0" rIns="0" bIns="0" rtlCol="0" anchor="t">
            <a:spAutoFit/>
          </a:bodyPr>
          <a:lstStyle/>
          <a:p>
            <a:pPr algn="l">
              <a:lnSpc>
                <a:spcPts val="8730"/>
              </a:lnSpc>
            </a:pPr>
            <a:r>
              <a:rPr lang="en-US" sz="9000" dirty="0">
                <a:solidFill>
                  <a:srgbClr val="000000"/>
                </a:solidFill>
                <a:latin typeface="DM Sans Bold"/>
              </a:rPr>
              <a:t>Features</a:t>
            </a:r>
          </a:p>
        </p:txBody>
      </p:sp>
      <p:sp>
        <p:nvSpPr>
          <p:cNvPr id="6" name="TextBox 6"/>
          <p:cNvSpPr txBox="1"/>
          <p:nvPr/>
        </p:nvSpPr>
        <p:spPr>
          <a:xfrm>
            <a:off x="1504950" y="4798032"/>
            <a:ext cx="7707571" cy="2676054"/>
          </a:xfrm>
          <a:prstGeom prst="rect">
            <a:avLst/>
          </a:prstGeom>
        </p:spPr>
        <p:txBody>
          <a:bodyPr lIns="0" tIns="0" rIns="0" bIns="0" rtlCol="0" anchor="t">
            <a:spAutoFit/>
          </a:bodyPr>
          <a:lstStyle/>
          <a:p>
            <a:pPr marL="561336" lvl="1" indent="-280668" algn="l">
              <a:lnSpc>
                <a:spcPts val="3509"/>
              </a:lnSpc>
              <a:buAutoNum type="arabicPeriod"/>
            </a:pPr>
            <a:r>
              <a:rPr lang="en-US" sz="2599" spc="155" dirty="0">
                <a:solidFill>
                  <a:srgbClr val="000000"/>
                </a:solidFill>
                <a:latin typeface="DM Sans"/>
              </a:rPr>
              <a:t>Keep a track of your progress.</a:t>
            </a:r>
          </a:p>
          <a:p>
            <a:pPr marL="561336" lvl="1" indent="-280668" algn="l">
              <a:lnSpc>
                <a:spcPts val="3509"/>
              </a:lnSpc>
              <a:buAutoNum type="arabicPeriod"/>
            </a:pPr>
            <a:r>
              <a:rPr lang="en-US" sz="2599" spc="155" dirty="0">
                <a:solidFill>
                  <a:srgbClr val="000000"/>
                </a:solidFill>
                <a:latin typeface="DM Sans"/>
              </a:rPr>
              <a:t>Multiple categories helps to bring clarity.</a:t>
            </a:r>
          </a:p>
          <a:p>
            <a:pPr marL="561336" lvl="1" indent="-280668" algn="l">
              <a:lnSpc>
                <a:spcPts val="3509"/>
              </a:lnSpc>
              <a:buAutoNum type="arabicPeriod"/>
            </a:pPr>
            <a:r>
              <a:rPr lang="en-US" sz="2599" spc="155" dirty="0">
                <a:solidFill>
                  <a:srgbClr val="000000"/>
                </a:solidFill>
                <a:latin typeface="DM Sans"/>
              </a:rPr>
              <a:t>AI support and chatbot.</a:t>
            </a:r>
          </a:p>
          <a:p>
            <a:pPr marL="561336" lvl="1" indent="-280668" algn="l">
              <a:lnSpc>
                <a:spcPts val="3509"/>
              </a:lnSpc>
              <a:buAutoNum type="arabicPeriod"/>
            </a:pPr>
            <a:r>
              <a:rPr lang="en-US" sz="2599" spc="155" dirty="0">
                <a:solidFill>
                  <a:srgbClr val="000000"/>
                </a:solidFill>
                <a:latin typeface="DM Sans"/>
              </a:rPr>
              <a:t>Personalized workout plans.</a:t>
            </a:r>
          </a:p>
          <a:p>
            <a:pPr marL="561336" lvl="1" indent="-280668" algn="l">
              <a:lnSpc>
                <a:spcPts val="3509"/>
              </a:lnSpc>
              <a:buAutoNum type="arabicPeriod"/>
            </a:pPr>
            <a:r>
              <a:rPr lang="en-US" sz="2599" spc="155" dirty="0">
                <a:solidFill>
                  <a:srgbClr val="000000"/>
                </a:solidFill>
                <a:latin typeface="DM Sans"/>
              </a:rPr>
              <a:t>Customizable workout plans.</a:t>
            </a:r>
          </a:p>
          <a:p>
            <a:pPr marL="561336" lvl="1" indent="-280668" algn="l">
              <a:lnSpc>
                <a:spcPts val="3509"/>
              </a:lnSpc>
              <a:spcBef>
                <a:spcPct val="0"/>
              </a:spcBef>
              <a:buAutoNum type="arabicPeriod"/>
            </a:pPr>
            <a:r>
              <a:rPr lang="en-US" sz="2599" spc="155" dirty="0">
                <a:solidFill>
                  <a:srgbClr val="000000"/>
                </a:solidFill>
                <a:latin typeface="DM Sans"/>
              </a:rPr>
              <a:t>Regular checkup tracking.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sp>
        <p:nvSpPr>
          <p:cNvPr id="3" name="Freeform 3"/>
          <p:cNvSpPr/>
          <p:nvPr/>
        </p:nvSpPr>
        <p:spPr>
          <a:xfrm>
            <a:off x="11346079" y="375023"/>
            <a:ext cx="4290740" cy="9214573"/>
          </a:xfrm>
          <a:custGeom>
            <a:avLst/>
            <a:gdLst/>
            <a:ahLst/>
            <a:cxnLst/>
            <a:rect l="l" t="t" r="r" b="b"/>
            <a:pathLst>
              <a:path w="4290740" h="9214573">
                <a:moveTo>
                  <a:pt x="0" y="0"/>
                </a:moveTo>
                <a:lnTo>
                  <a:pt x="4290740" y="0"/>
                </a:lnTo>
                <a:lnTo>
                  <a:pt x="4290740" y="9214573"/>
                </a:lnTo>
                <a:lnTo>
                  <a:pt x="0" y="9214573"/>
                </a:lnTo>
                <a:lnTo>
                  <a:pt x="0" y="0"/>
                </a:lnTo>
                <a:close/>
              </a:path>
            </a:pathLst>
          </a:custGeom>
          <a:blipFill>
            <a:blip r:embed="rId3"/>
            <a:stretch>
              <a:fillRect r="-1173"/>
            </a:stretch>
          </a:blipFill>
        </p:spPr>
        <p:txBody>
          <a:bodyPr/>
          <a:lstStyle/>
          <a:p>
            <a:endParaRPr lang="en-IN" dirty="0"/>
          </a:p>
        </p:txBody>
      </p:sp>
      <p:sp>
        <p:nvSpPr>
          <p:cNvPr id="4" name="TextBox 4"/>
          <p:cNvSpPr txBox="1"/>
          <p:nvPr/>
        </p:nvSpPr>
        <p:spPr>
          <a:xfrm>
            <a:off x="1504950" y="565523"/>
            <a:ext cx="8092094" cy="2282123"/>
          </a:xfrm>
          <a:prstGeom prst="rect">
            <a:avLst/>
          </a:prstGeom>
        </p:spPr>
        <p:txBody>
          <a:bodyPr lIns="0" tIns="0" rIns="0" bIns="0" rtlCol="0" anchor="t">
            <a:spAutoFit/>
          </a:bodyPr>
          <a:lstStyle/>
          <a:p>
            <a:pPr algn="l">
              <a:lnSpc>
                <a:spcPts val="8730"/>
              </a:lnSpc>
            </a:pPr>
            <a:r>
              <a:rPr lang="en-US" sz="9000" dirty="0">
                <a:solidFill>
                  <a:srgbClr val="000000"/>
                </a:solidFill>
                <a:latin typeface="DM Sans Bold"/>
              </a:rPr>
              <a:t>Project Structure</a:t>
            </a:r>
          </a:p>
        </p:txBody>
      </p:sp>
      <p:sp>
        <p:nvSpPr>
          <p:cNvPr id="5" name="TextBox 5"/>
          <p:cNvSpPr txBox="1"/>
          <p:nvPr/>
        </p:nvSpPr>
        <p:spPr>
          <a:xfrm>
            <a:off x="1756689" y="3084474"/>
            <a:ext cx="6203668" cy="7796339"/>
          </a:xfrm>
          <a:prstGeom prst="rect">
            <a:avLst/>
          </a:prstGeom>
        </p:spPr>
        <p:txBody>
          <a:bodyPr lIns="0" tIns="0" rIns="0" bIns="0" rtlCol="0" anchor="t">
            <a:spAutoFit/>
          </a:bodyPr>
          <a:lstStyle/>
          <a:p>
            <a:pPr algn="l">
              <a:lnSpc>
                <a:spcPts val="2970"/>
              </a:lnSpc>
            </a:pPr>
            <a:r>
              <a:rPr lang="en-US" sz="2200" spc="132" dirty="0">
                <a:solidFill>
                  <a:srgbClr val="000000"/>
                </a:solidFill>
                <a:latin typeface="DM Sans"/>
              </a:rPr>
              <a:t>Main components:</a:t>
            </a:r>
          </a:p>
          <a:p>
            <a:pPr algn="l">
              <a:lnSpc>
                <a:spcPts val="2970"/>
              </a:lnSpc>
            </a:pPr>
            <a:endParaRPr lang="en-US" sz="2200" spc="132" dirty="0">
              <a:solidFill>
                <a:srgbClr val="000000"/>
              </a:solidFill>
              <a:latin typeface="DM Sans"/>
            </a:endParaRPr>
          </a:p>
          <a:p>
            <a:pPr marL="474981" lvl="1" indent="-237491" algn="l">
              <a:lnSpc>
                <a:spcPts val="2970"/>
              </a:lnSpc>
              <a:buFont typeface="Arial"/>
              <a:buChar char="•"/>
            </a:pPr>
            <a:r>
              <a:rPr lang="en-US" sz="2200" spc="132" dirty="0">
                <a:solidFill>
                  <a:srgbClr val="000000"/>
                </a:solidFill>
                <a:latin typeface="DM Sans"/>
              </a:rPr>
              <a:t>Models:</a:t>
            </a:r>
          </a:p>
          <a:p>
            <a:pPr algn="l">
              <a:lnSpc>
                <a:spcPts val="2970"/>
              </a:lnSpc>
            </a:pPr>
            <a:r>
              <a:rPr lang="en-US" sz="2200" spc="132" dirty="0">
                <a:solidFill>
                  <a:srgbClr val="000000"/>
                </a:solidFill>
                <a:latin typeface="DM Sans"/>
              </a:rPr>
              <a:t>mealModel.dart</a:t>
            </a:r>
          </a:p>
          <a:p>
            <a:pPr algn="l">
              <a:lnSpc>
                <a:spcPts val="2970"/>
              </a:lnSpc>
            </a:pPr>
            <a:r>
              <a:rPr lang="en-US" sz="2200" spc="132" dirty="0">
                <a:solidFill>
                  <a:srgbClr val="000000"/>
                </a:solidFill>
                <a:latin typeface="DM Sans"/>
              </a:rPr>
              <a:t>userModel.dart</a:t>
            </a:r>
          </a:p>
          <a:p>
            <a:pPr algn="l">
              <a:lnSpc>
                <a:spcPts val="2970"/>
              </a:lnSpc>
            </a:pPr>
            <a:r>
              <a:rPr lang="en-US" sz="2200" spc="132" dirty="0">
                <a:solidFill>
                  <a:srgbClr val="000000"/>
                </a:solidFill>
                <a:latin typeface="DM Sans"/>
              </a:rPr>
              <a:t>workoutModel.dart</a:t>
            </a:r>
          </a:p>
          <a:p>
            <a:pPr algn="l">
              <a:lnSpc>
                <a:spcPts val="2970"/>
              </a:lnSpc>
            </a:pPr>
            <a:endParaRPr lang="en-US" sz="2200" spc="132" dirty="0">
              <a:solidFill>
                <a:srgbClr val="000000"/>
              </a:solidFill>
              <a:latin typeface="DM Sans"/>
            </a:endParaRPr>
          </a:p>
          <a:p>
            <a:pPr marL="474981" lvl="1" indent="-237491" algn="l">
              <a:lnSpc>
                <a:spcPts val="2970"/>
              </a:lnSpc>
              <a:buFont typeface="Arial"/>
              <a:buChar char="•"/>
            </a:pPr>
            <a:r>
              <a:rPr lang="en-US" sz="2200" spc="132" dirty="0">
                <a:solidFill>
                  <a:srgbClr val="000000"/>
                </a:solidFill>
                <a:latin typeface="DM Sans"/>
              </a:rPr>
              <a:t>Pages:</a:t>
            </a:r>
          </a:p>
          <a:p>
            <a:pPr algn="l">
              <a:lnSpc>
                <a:spcPts val="2970"/>
              </a:lnSpc>
            </a:pPr>
            <a:r>
              <a:rPr lang="en-US" sz="2200" spc="132" dirty="0">
                <a:solidFill>
                  <a:srgbClr val="000000"/>
                </a:solidFill>
                <a:latin typeface="DM Sans"/>
              </a:rPr>
              <a:t>dashboard.dart</a:t>
            </a:r>
          </a:p>
          <a:p>
            <a:pPr algn="l">
              <a:lnSpc>
                <a:spcPts val="2970"/>
              </a:lnSpc>
            </a:pPr>
            <a:r>
              <a:rPr lang="en-US" sz="2200" spc="132" dirty="0">
                <a:solidFill>
                  <a:srgbClr val="000000"/>
                </a:solidFill>
                <a:latin typeface="DM Sans"/>
              </a:rPr>
              <a:t>exercise.dart</a:t>
            </a:r>
          </a:p>
          <a:p>
            <a:pPr algn="l">
              <a:lnSpc>
                <a:spcPts val="2970"/>
              </a:lnSpc>
            </a:pPr>
            <a:r>
              <a:rPr lang="en-US" sz="2200" spc="132" dirty="0">
                <a:solidFill>
                  <a:srgbClr val="000000"/>
                </a:solidFill>
                <a:latin typeface="DM Sans"/>
              </a:rPr>
              <a:t>login.dart</a:t>
            </a:r>
          </a:p>
          <a:p>
            <a:pPr algn="l">
              <a:lnSpc>
                <a:spcPts val="2970"/>
              </a:lnSpc>
            </a:pPr>
            <a:r>
              <a:rPr lang="en-US" sz="2200" spc="132" dirty="0">
                <a:solidFill>
                  <a:srgbClr val="000000"/>
                </a:solidFill>
                <a:latin typeface="DM Sans"/>
              </a:rPr>
              <a:t>meals.dart</a:t>
            </a:r>
          </a:p>
          <a:p>
            <a:pPr algn="l">
              <a:lnSpc>
                <a:spcPts val="2970"/>
              </a:lnSpc>
            </a:pPr>
            <a:r>
              <a:rPr lang="en-US" sz="2200" spc="132" dirty="0">
                <a:solidFill>
                  <a:srgbClr val="000000"/>
                </a:solidFill>
                <a:latin typeface="DM Sans"/>
              </a:rPr>
              <a:t>profile.dart</a:t>
            </a:r>
          </a:p>
          <a:p>
            <a:pPr algn="l">
              <a:lnSpc>
                <a:spcPts val="2970"/>
              </a:lnSpc>
            </a:pPr>
            <a:r>
              <a:rPr lang="en-US" sz="2200" spc="132" dirty="0">
                <a:solidFill>
                  <a:srgbClr val="000000"/>
                </a:solidFill>
                <a:latin typeface="DM Sans"/>
              </a:rPr>
              <a:t>workouts.dart</a:t>
            </a:r>
          </a:p>
          <a:p>
            <a:pPr algn="l">
              <a:lnSpc>
                <a:spcPts val="2970"/>
              </a:lnSpc>
            </a:pPr>
            <a:endParaRPr lang="en-US" sz="2200" spc="132" dirty="0">
              <a:solidFill>
                <a:srgbClr val="000000"/>
              </a:solidFill>
              <a:latin typeface="DM Sans"/>
            </a:endParaRPr>
          </a:p>
          <a:p>
            <a:pPr marL="474981" lvl="1" indent="-237491" algn="l">
              <a:lnSpc>
                <a:spcPts val="2970"/>
              </a:lnSpc>
              <a:buFont typeface="Arial"/>
              <a:buChar char="•"/>
            </a:pPr>
            <a:r>
              <a:rPr lang="en-US" sz="2200" spc="132" dirty="0">
                <a:solidFill>
                  <a:srgbClr val="000000"/>
                </a:solidFill>
                <a:latin typeface="DM Sans"/>
              </a:rPr>
              <a:t>main.dart</a:t>
            </a:r>
          </a:p>
          <a:p>
            <a:pPr marL="474981" lvl="1" indent="-237491" algn="l">
              <a:lnSpc>
                <a:spcPts val="2970"/>
              </a:lnSpc>
              <a:buFont typeface="Arial"/>
              <a:buChar char="•"/>
            </a:pPr>
            <a:r>
              <a:rPr lang="en-US" sz="2200" spc="132" dirty="0">
                <a:solidFill>
                  <a:srgbClr val="000000"/>
                </a:solidFill>
                <a:latin typeface="DM Sans"/>
              </a:rPr>
              <a:t>firebase_options.dart</a:t>
            </a:r>
          </a:p>
          <a:p>
            <a:pPr algn="l">
              <a:lnSpc>
                <a:spcPts val="2970"/>
              </a:lnSpc>
            </a:pPr>
            <a:endParaRPr lang="en-US" sz="2200" spc="132" dirty="0">
              <a:solidFill>
                <a:srgbClr val="000000"/>
              </a:solidFill>
              <a:latin typeface="DM Sans"/>
            </a:endParaRPr>
          </a:p>
          <a:p>
            <a:pPr algn="l">
              <a:lnSpc>
                <a:spcPts val="2970"/>
              </a:lnSpc>
            </a:pPr>
            <a:endParaRPr lang="en-US" sz="2200" spc="132" dirty="0">
              <a:solidFill>
                <a:srgbClr val="000000"/>
              </a:solidFill>
              <a:latin typeface="DM Sans"/>
            </a:endParaRPr>
          </a:p>
          <a:p>
            <a:pPr algn="l">
              <a:lnSpc>
                <a:spcPts val="2970"/>
              </a:lnSpc>
            </a:pPr>
            <a:endParaRPr lang="en-US" sz="2200" spc="132" dirty="0">
              <a:solidFill>
                <a:srgbClr val="000000"/>
              </a:solidFill>
              <a:latin typeface="DM Sans"/>
            </a:endParaRPr>
          </a:p>
          <a:p>
            <a:pPr algn="l">
              <a:lnSpc>
                <a:spcPts val="2970"/>
              </a:lnSpc>
              <a:spcBef>
                <a:spcPct val="0"/>
              </a:spcBef>
            </a:pPr>
            <a:endParaRPr lang="en-US" sz="2200" spc="132" dirty="0">
              <a:solidFill>
                <a:srgbClr val="000000"/>
              </a:solidFill>
              <a:latin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sp>
        <p:nvSpPr>
          <p:cNvPr id="3" name="Freeform 3"/>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4" name="Freeform 4"/>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5" name="Freeform 5"/>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IN" dirty="0"/>
          </a:p>
        </p:txBody>
      </p:sp>
      <p:sp>
        <p:nvSpPr>
          <p:cNvPr id="6" name="Freeform 6"/>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IN" dirty="0"/>
          </a:p>
        </p:txBody>
      </p:sp>
      <p:sp>
        <p:nvSpPr>
          <p:cNvPr id="7" name="Freeform 7"/>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IN" dirty="0"/>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IN" dirty="0"/>
          </a:p>
        </p:txBody>
      </p:sp>
      <p:sp>
        <p:nvSpPr>
          <p:cNvPr id="9" name="Freeform 9"/>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IN" dirty="0"/>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IN" dirty="0"/>
          </a:p>
        </p:txBody>
      </p:sp>
      <p:sp>
        <p:nvSpPr>
          <p:cNvPr id="11" name="Freeform 11"/>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IN" dirty="0"/>
          </a:p>
        </p:txBody>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IN" dirty="0"/>
          </a:p>
        </p:txBody>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IN" dirty="0"/>
          </a:p>
        </p:txBody>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IN" dirty="0"/>
          </a:p>
        </p:txBody>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IN" dirty="0"/>
          </a:p>
        </p:txBody>
      </p:sp>
      <p:grpSp>
        <p:nvGrpSpPr>
          <p:cNvPr id="16" name="Group 16"/>
          <p:cNvGrpSpPr>
            <a:grpSpLocks noChangeAspect="1"/>
          </p:cNvGrpSpPr>
          <p:nvPr/>
        </p:nvGrpSpPr>
        <p:grpSpPr>
          <a:xfrm>
            <a:off x="3754035" y="1808594"/>
            <a:ext cx="4186017" cy="8507032"/>
            <a:chOff x="0" y="0"/>
            <a:chExt cx="5001260" cy="10163810"/>
          </a:xfrm>
        </p:grpSpPr>
        <p:sp>
          <p:nvSpPr>
            <p:cNvPr id="17" name="Freeform 17"/>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9"/>
              <a:stretch>
                <a:fillRect l="-45" r="-45"/>
              </a:stretch>
            </a:blipFill>
          </p:spPr>
          <p:txBody>
            <a:bodyPr/>
            <a:lstStyle/>
            <a:p>
              <a:endParaRPr lang="en-IN" dirty="0"/>
            </a:p>
          </p:txBody>
        </p:sp>
        <p:sp>
          <p:nvSpPr>
            <p:cNvPr id="18" name="Freeform 18"/>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0"/>
              <a:stretch>
                <a:fillRect l="-12091" r="-12091"/>
              </a:stretch>
            </a:blipFill>
          </p:spPr>
          <p:txBody>
            <a:bodyPr/>
            <a:lstStyle/>
            <a:p>
              <a:endParaRPr lang="en-IN" dirty="0"/>
            </a:p>
          </p:txBody>
        </p:sp>
      </p:grpSp>
      <p:grpSp>
        <p:nvGrpSpPr>
          <p:cNvPr id="19" name="Group 19"/>
          <p:cNvGrpSpPr>
            <a:grpSpLocks noChangeAspect="1"/>
          </p:cNvGrpSpPr>
          <p:nvPr/>
        </p:nvGrpSpPr>
        <p:grpSpPr>
          <a:xfrm>
            <a:off x="10077019" y="1779968"/>
            <a:ext cx="4200103" cy="8535658"/>
            <a:chOff x="0" y="0"/>
            <a:chExt cx="5001260" cy="10163810"/>
          </a:xfrm>
        </p:grpSpPr>
        <p:sp>
          <p:nvSpPr>
            <p:cNvPr id="20" name="Freeform 20"/>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9"/>
              <a:stretch>
                <a:fillRect l="-45" r="-45"/>
              </a:stretch>
            </a:blipFill>
          </p:spPr>
          <p:txBody>
            <a:bodyPr/>
            <a:lstStyle/>
            <a:p>
              <a:endParaRPr lang="en-IN" dirty="0"/>
            </a:p>
          </p:txBody>
        </p:sp>
        <p:sp>
          <p:nvSpPr>
            <p:cNvPr id="21" name="Freeform 21"/>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1"/>
              <a:stretch>
                <a:fillRect l="-10855" r="-10855"/>
              </a:stretch>
            </a:blipFill>
          </p:spPr>
          <p:txBody>
            <a:bodyPr/>
            <a:lstStyle/>
            <a:p>
              <a:endParaRPr lang="en-IN" dirty="0"/>
            </a:p>
          </p:txBody>
        </p:sp>
      </p:grpSp>
      <p:sp>
        <p:nvSpPr>
          <p:cNvPr id="22" name="TextBox 22"/>
          <p:cNvSpPr txBox="1"/>
          <p:nvPr/>
        </p:nvSpPr>
        <p:spPr>
          <a:xfrm>
            <a:off x="3864059" y="624976"/>
            <a:ext cx="10014901" cy="909320"/>
          </a:xfrm>
          <a:prstGeom prst="rect">
            <a:avLst/>
          </a:prstGeom>
        </p:spPr>
        <p:txBody>
          <a:bodyPr lIns="0" tIns="0" rIns="0" bIns="0" rtlCol="0" anchor="t">
            <a:spAutoFit/>
          </a:bodyPr>
          <a:lstStyle/>
          <a:p>
            <a:pPr algn="ctr">
              <a:lnSpc>
                <a:spcPts val="6789"/>
              </a:lnSpc>
            </a:pPr>
            <a:r>
              <a:rPr lang="en-US" sz="6999" dirty="0">
                <a:solidFill>
                  <a:srgbClr val="000000"/>
                </a:solidFill>
                <a:latin typeface="DM Sans Bold"/>
              </a:rPr>
              <a:t>Prototype &amp; Design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sp>
        <p:nvSpPr>
          <p:cNvPr id="3" name="Freeform 3"/>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4" name="Freeform 4"/>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5" name="Freeform 5"/>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IN" dirty="0"/>
          </a:p>
        </p:txBody>
      </p:sp>
      <p:sp>
        <p:nvSpPr>
          <p:cNvPr id="6" name="Freeform 6"/>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IN" dirty="0"/>
          </a:p>
        </p:txBody>
      </p:sp>
      <p:sp>
        <p:nvSpPr>
          <p:cNvPr id="7" name="Freeform 7"/>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IN" dirty="0"/>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IN" dirty="0"/>
          </a:p>
        </p:txBody>
      </p:sp>
      <p:sp>
        <p:nvSpPr>
          <p:cNvPr id="9" name="Freeform 9"/>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IN" dirty="0"/>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IN" dirty="0"/>
          </a:p>
        </p:txBody>
      </p:sp>
      <p:sp>
        <p:nvSpPr>
          <p:cNvPr id="11" name="Freeform 11"/>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IN" dirty="0"/>
          </a:p>
        </p:txBody>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IN" dirty="0"/>
          </a:p>
        </p:txBody>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IN" dirty="0"/>
          </a:p>
        </p:txBody>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IN" dirty="0"/>
          </a:p>
        </p:txBody>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IN" dirty="0"/>
          </a:p>
        </p:txBody>
      </p:sp>
      <p:grpSp>
        <p:nvGrpSpPr>
          <p:cNvPr id="16" name="Group 16"/>
          <p:cNvGrpSpPr>
            <a:grpSpLocks noChangeAspect="1"/>
          </p:cNvGrpSpPr>
          <p:nvPr/>
        </p:nvGrpSpPr>
        <p:grpSpPr>
          <a:xfrm>
            <a:off x="1952947" y="868256"/>
            <a:ext cx="4354588" cy="8849610"/>
            <a:chOff x="0" y="0"/>
            <a:chExt cx="5001260" cy="10163810"/>
          </a:xfrm>
        </p:grpSpPr>
        <p:sp>
          <p:nvSpPr>
            <p:cNvPr id="17" name="Freeform 17"/>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9"/>
              <a:stretch>
                <a:fillRect l="-45" r="-45"/>
              </a:stretch>
            </a:blipFill>
          </p:spPr>
          <p:txBody>
            <a:bodyPr/>
            <a:lstStyle/>
            <a:p>
              <a:endParaRPr lang="en-IN" dirty="0"/>
            </a:p>
          </p:txBody>
        </p:sp>
        <p:sp>
          <p:nvSpPr>
            <p:cNvPr id="18" name="Freeform 18"/>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0"/>
              <a:stretch>
                <a:fillRect l="-3383" r="-3383"/>
              </a:stretch>
            </a:blipFill>
          </p:spPr>
          <p:txBody>
            <a:bodyPr/>
            <a:lstStyle/>
            <a:p>
              <a:endParaRPr lang="en-IN" dirty="0"/>
            </a:p>
          </p:txBody>
        </p:sp>
      </p:grpSp>
      <p:grpSp>
        <p:nvGrpSpPr>
          <p:cNvPr id="19" name="Group 19"/>
          <p:cNvGrpSpPr>
            <a:grpSpLocks noChangeAspect="1"/>
          </p:cNvGrpSpPr>
          <p:nvPr/>
        </p:nvGrpSpPr>
        <p:grpSpPr>
          <a:xfrm>
            <a:off x="7351702" y="817006"/>
            <a:ext cx="4356587" cy="8853674"/>
            <a:chOff x="0" y="0"/>
            <a:chExt cx="5001260" cy="10163810"/>
          </a:xfrm>
        </p:grpSpPr>
        <p:sp>
          <p:nvSpPr>
            <p:cNvPr id="20" name="Freeform 20"/>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9"/>
              <a:stretch>
                <a:fillRect l="-45" r="-45"/>
              </a:stretch>
            </a:blipFill>
          </p:spPr>
          <p:txBody>
            <a:bodyPr/>
            <a:lstStyle/>
            <a:p>
              <a:endParaRPr lang="en-IN" dirty="0"/>
            </a:p>
          </p:txBody>
        </p:sp>
        <p:sp>
          <p:nvSpPr>
            <p:cNvPr id="21" name="Freeform 21"/>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1"/>
              <a:stretch>
                <a:fillRect l="-4352" r="-4352"/>
              </a:stretch>
            </a:blipFill>
          </p:spPr>
          <p:txBody>
            <a:bodyPr/>
            <a:lstStyle/>
            <a:p>
              <a:endParaRPr lang="en-IN" dirty="0"/>
            </a:p>
          </p:txBody>
        </p:sp>
      </p:grpSp>
      <p:grpSp>
        <p:nvGrpSpPr>
          <p:cNvPr id="22" name="Group 22"/>
          <p:cNvGrpSpPr>
            <a:grpSpLocks noChangeAspect="1"/>
          </p:cNvGrpSpPr>
          <p:nvPr/>
        </p:nvGrpSpPr>
        <p:grpSpPr>
          <a:xfrm>
            <a:off x="12739370" y="817006"/>
            <a:ext cx="4306212" cy="8751299"/>
            <a:chOff x="0" y="0"/>
            <a:chExt cx="5001260" cy="10163810"/>
          </a:xfrm>
        </p:grpSpPr>
        <p:sp>
          <p:nvSpPr>
            <p:cNvPr id="23" name="Freeform 23"/>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9"/>
              <a:stretch>
                <a:fillRect l="-45" r="-45"/>
              </a:stretch>
            </a:blipFill>
          </p:spPr>
          <p:txBody>
            <a:bodyPr/>
            <a:lstStyle/>
            <a:p>
              <a:endParaRPr lang="en-IN" dirty="0"/>
            </a:p>
          </p:txBody>
        </p:sp>
        <p:sp>
          <p:nvSpPr>
            <p:cNvPr id="24" name="Freeform 24"/>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2"/>
              <a:stretch>
                <a:fillRect l="-2308" r="-2308"/>
              </a:stretch>
            </a:blipFill>
          </p:spPr>
          <p:txBody>
            <a:bodyPr/>
            <a:lstStyle/>
            <a:p>
              <a:endParaRPr lang="en-IN" dirty="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sp>
        <p:nvSpPr>
          <p:cNvPr id="3" name="Freeform 3"/>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4" name="Freeform 4"/>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5" name="Freeform 5"/>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IN" dirty="0"/>
          </a:p>
        </p:txBody>
      </p:sp>
      <p:sp>
        <p:nvSpPr>
          <p:cNvPr id="6" name="Freeform 6"/>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IN" dirty="0"/>
          </a:p>
        </p:txBody>
      </p:sp>
      <p:sp>
        <p:nvSpPr>
          <p:cNvPr id="7" name="Freeform 7"/>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IN" dirty="0"/>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IN" dirty="0"/>
          </a:p>
        </p:txBody>
      </p:sp>
      <p:sp>
        <p:nvSpPr>
          <p:cNvPr id="9" name="Freeform 9"/>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IN" dirty="0"/>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IN" dirty="0"/>
          </a:p>
        </p:txBody>
      </p:sp>
      <p:sp>
        <p:nvSpPr>
          <p:cNvPr id="11" name="Freeform 11"/>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IN" dirty="0"/>
          </a:p>
        </p:txBody>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IN" dirty="0"/>
          </a:p>
        </p:txBody>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IN" dirty="0"/>
          </a:p>
        </p:txBody>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IN" dirty="0"/>
          </a:p>
        </p:txBody>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IN" dirty="0"/>
          </a:p>
        </p:txBody>
      </p:sp>
      <p:grpSp>
        <p:nvGrpSpPr>
          <p:cNvPr id="16" name="Group 16"/>
          <p:cNvGrpSpPr>
            <a:grpSpLocks noChangeAspect="1"/>
          </p:cNvGrpSpPr>
          <p:nvPr/>
        </p:nvGrpSpPr>
        <p:grpSpPr>
          <a:xfrm>
            <a:off x="9728637" y="817006"/>
            <a:ext cx="4306212" cy="8751299"/>
            <a:chOff x="0" y="0"/>
            <a:chExt cx="5001260" cy="10163810"/>
          </a:xfrm>
        </p:grpSpPr>
        <p:sp>
          <p:nvSpPr>
            <p:cNvPr id="17" name="Freeform 17"/>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9"/>
              <a:stretch>
                <a:fillRect l="-45" r="-45"/>
              </a:stretch>
            </a:blipFill>
          </p:spPr>
          <p:txBody>
            <a:bodyPr/>
            <a:lstStyle/>
            <a:p>
              <a:endParaRPr lang="en-IN" dirty="0"/>
            </a:p>
          </p:txBody>
        </p:sp>
        <p:sp>
          <p:nvSpPr>
            <p:cNvPr id="18" name="Freeform 18"/>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0"/>
              <a:stretch>
                <a:fillRect l="-4685" r="-4685"/>
              </a:stretch>
            </a:blipFill>
          </p:spPr>
          <p:txBody>
            <a:bodyPr/>
            <a:lstStyle/>
            <a:p>
              <a:endParaRPr lang="en-IN" dirty="0"/>
            </a:p>
          </p:txBody>
        </p:sp>
      </p:grpSp>
      <p:grpSp>
        <p:nvGrpSpPr>
          <p:cNvPr id="19" name="Group 19"/>
          <p:cNvGrpSpPr>
            <a:grpSpLocks noChangeAspect="1"/>
          </p:cNvGrpSpPr>
          <p:nvPr/>
        </p:nvGrpSpPr>
        <p:grpSpPr>
          <a:xfrm>
            <a:off x="4136549" y="817006"/>
            <a:ext cx="4306212" cy="8751299"/>
            <a:chOff x="0" y="0"/>
            <a:chExt cx="5001260" cy="10163810"/>
          </a:xfrm>
        </p:grpSpPr>
        <p:sp>
          <p:nvSpPr>
            <p:cNvPr id="20" name="Freeform 20"/>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9"/>
              <a:stretch>
                <a:fillRect l="-45" r="-45"/>
              </a:stretch>
            </a:blipFill>
          </p:spPr>
          <p:txBody>
            <a:bodyPr/>
            <a:lstStyle/>
            <a:p>
              <a:endParaRPr lang="en-IN" dirty="0"/>
            </a:p>
          </p:txBody>
        </p:sp>
        <p:sp>
          <p:nvSpPr>
            <p:cNvPr id="21" name="Freeform 21"/>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1"/>
              <a:stretch>
                <a:fillRect l="-4570" r="-4570"/>
              </a:stretch>
            </a:blipFill>
          </p:spPr>
          <p:txBody>
            <a:bodyPr/>
            <a:lstStyle/>
            <a:p>
              <a:endParaRPr lang="en-IN"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sp>
        <p:nvSpPr>
          <p:cNvPr id="3" name="AutoShape 3"/>
          <p:cNvSpPr/>
          <p:nvPr/>
        </p:nvSpPr>
        <p:spPr>
          <a:xfrm>
            <a:off x="-886757" y="5074942"/>
            <a:ext cx="20061513" cy="0"/>
          </a:xfrm>
          <a:prstGeom prst="line">
            <a:avLst/>
          </a:prstGeom>
          <a:ln w="28575" cap="flat">
            <a:solidFill>
              <a:srgbClr val="000000"/>
            </a:solidFill>
            <a:prstDash val="solid"/>
            <a:headEnd type="none" w="sm" len="sm"/>
            <a:tailEnd type="none" w="sm" len="sm"/>
          </a:ln>
        </p:spPr>
        <p:txBody>
          <a:bodyPr/>
          <a:lstStyle/>
          <a:p>
            <a:endParaRPr lang="en-IN" dirty="0"/>
          </a:p>
        </p:txBody>
      </p:sp>
      <p:grpSp>
        <p:nvGrpSpPr>
          <p:cNvPr id="4" name="Group 4"/>
          <p:cNvGrpSpPr/>
          <p:nvPr/>
        </p:nvGrpSpPr>
        <p:grpSpPr>
          <a:xfrm>
            <a:off x="5930165" y="4823914"/>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IN" dirty="0"/>
            </a:p>
          </p:txBody>
        </p:sp>
        <p:sp>
          <p:nvSpPr>
            <p:cNvPr id="6" name="TextBox 6"/>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dirty="0"/>
            </a:p>
          </p:txBody>
        </p:sp>
      </p:grpSp>
      <p:grpSp>
        <p:nvGrpSpPr>
          <p:cNvPr id="7" name="Group 7"/>
          <p:cNvGrpSpPr/>
          <p:nvPr/>
        </p:nvGrpSpPr>
        <p:grpSpPr>
          <a:xfrm>
            <a:off x="2227066" y="4823914"/>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txBody>
            <a:bodyPr/>
            <a:lstStyle/>
            <a:p>
              <a:endParaRPr lang="en-IN" dirty="0"/>
            </a:p>
          </p:txBody>
        </p:sp>
        <p:sp>
          <p:nvSpPr>
            <p:cNvPr id="9" name="TextBox 9"/>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dirty="0"/>
            </a:p>
          </p:txBody>
        </p:sp>
      </p:grpSp>
      <p:grpSp>
        <p:nvGrpSpPr>
          <p:cNvPr id="10" name="Group 10"/>
          <p:cNvGrpSpPr/>
          <p:nvPr/>
        </p:nvGrpSpPr>
        <p:grpSpPr>
          <a:xfrm>
            <a:off x="9653627" y="4823914"/>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IN" dirty="0"/>
            </a:p>
          </p:txBody>
        </p:sp>
        <p:sp>
          <p:nvSpPr>
            <p:cNvPr id="12" name="TextBox 12"/>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dirty="0"/>
            </a:p>
          </p:txBody>
        </p:sp>
      </p:grpSp>
      <p:grpSp>
        <p:nvGrpSpPr>
          <p:cNvPr id="13" name="Group 13"/>
          <p:cNvGrpSpPr/>
          <p:nvPr/>
        </p:nvGrpSpPr>
        <p:grpSpPr>
          <a:xfrm>
            <a:off x="13396139" y="4823914"/>
            <a:ext cx="502056" cy="5020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IN" dirty="0"/>
            </a:p>
          </p:txBody>
        </p:sp>
        <p:sp>
          <p:nvSpPr>
            <p:cNvPr id="15" name="TextBox 15"/>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dirty="0"/>
            </a:p>
          </p:txBody>
        </p:sp>
      </p:grpSp>
      <p:sp>
        <p:nvSpPr>
          <p:cNvPr id="16" name="TextBox 16"/>
          <p:cNvSpPr txBox="1"/>
          <p:nvPr/>
        </p:nvSpPr>
        <p:spPr>
          <a:xfrm>
            <a:off x="4732501" y="1907439"/>
            <a:ext cx="8822997" cy="2282190"/>
          </a:xfrm>
          <a:prstGeom prst="rect">
            <a:avLst/>
          </a:prstGeom>
        </p:spPr>
        <p:txBody>
          <a:bodyPr lIns="0" tIns="0" rIns="0" bIns="0" rtlCol="0" anchor="t">
            <a:spAutoFit/>
          </a:bodyPr>
          <a:lstStyle/>
          <a:p>
            <a:pPr algn="ctr">
              <a:lnSpc>
                <a:spcPts val="8730"/>
              </a:lnSpc>
            </a:pPr>
            <a:r>
              <a:rPr lang="en-US" sz="9000" dirty="0">
                <a:solidFill>
                  <a:srgbClr val="000000"/>
                </a:solidFill>
                <a:latin typeface="DM Sans Bold"/>
              </a:rPr>
              <a:t>Upcoming </a:t>
            </a:r>
          </a:p>
          <a:p>
            <a:pPr marL="0" lvl="1" indent="0" algn="ctr">
              <a:lnSpc>
                <a:spcPts val="8730"/>
              </a:lnSpc>
              <a:spcBef>
                <a:spcPct val="0"/>
              </a:spcBef>
            </a:pPr>
            <a:r>
              <a:rPr lang="en-US" sz="9000" dirty="0">
                <a:solidFill>
                  <a:srgbClr val="000000"/>
                </a:solidFill>
                <a:latin typeface="DM Sans Bold"/>
              </a:rPr>
              <a:t>Versions</a:t>
            </a:r>
          </a:p>
        </p:txBody>
      </p:sp>
      <p:sp>
        <p:nvSpPr>
          <p:cNvPr id="17" name="TextBox 17"/>
          <p:cNvSpPr txBox="1"/>
          <p:nvPr/>
        </p:nvSpPr>
        <p:spPr>
          <a:xfrm>
            <a:off x="2227066" y="5616041"/>
            <a:ext cx="2197323" cy="679451"/>
          </a:xfrm>
          <a:prstGeom prst="rect">
            <a:avLst/>
          </a:prstGeom>
        </p:spPr>
        <p:txBody>
          <a:bodyPr lIns="0" tIns="0" rIns="0" bIns="0" rtlCol="0" anchor="t">
            <a:spAutoFit/>
          </a:bodyPr>
          <a:lstStyle/>
          <a:p>
            <a:pPr algn="l">
              <a:lnSpc>
                <a:spcPts val="5150"/>
              </a:lnSpc>
            </a:pPr>
            <a:r>
              <a:rPr lang="en-US" sz="5000" dirty="0">
                <a:solidFill>
                  <a:srgbClr val="000000"/>
                </a:solidFill>
                <a:latin typeface="DM Sans Bold"/>
              </a:rPr>
              <a:t>V-1.0</a:t>
            </a:r>
          </a:p>
        </p:txBody>
      </p:sp>
      <p:sp>
        <p:nvSpPr>
          <p:cNvPr id="18" name="TextBox 18"/>
          <p:cNvSpPr txBox="1"/>
          <p:nvPr/>
        </p:nvSpPr>
        <p:spPr>
          <a:xfrm>
            <a:off x="5948468" y="5616041"/>
            <a:ext cx="2197323" cy="679451"/>
          </a:xfrm>
          <a:prstGeom prst="rect">
            <a:avLst/>
          </a:prstGeom>
        </p:spPr>
        <p:txBody>
          <a:bodyPr lIns="0" tIns="0" rIns="0" bIns="0" rtlCol="0" anchor="t">
            <a:spAutoFit/>
          </a:bodyPr>
          <a:lstStyle/>
          <a:p>
            <a:pPr algn="l">
              <a:lnSpc>
                <a:spcPts val="5150"/>
              </a:lnSpc>
            </a:pPr>
            <a:r>
              <a:rPr lang="en-US" sz="5000" dirty="0">
                <a:solidFill>
                  <a:srgbClr val="000000"/>
                </a:solidFill>
                <a:latin typeface="DM Sans Bold"/>
              </a:rPr>
              <a:t>V-2.0</a:t>
            </a:r>
          </a:p>
        </p:txBody>
      </p:sp>
      <p:sp>
        <p:nvSpPr>
          <p:cNvPr id="19" name="TextBox 19"/>
          <p:cNvSpPr txBox="1"/>
          <p:nvPr/>
        </p:nvSpPr>
        <p:spPr>
          <a:xfrm>
            <a:off x="2227066" y="6447891"/>
            <a:ext cx="2646492" cy="579120"/>
          </a:xfrm>
          <a:prstGeom prst="rect">
            <a:avLst/>
          </a:prstGeom>
        </p:spPr>
        <p:txBody>
          <a:bodyPr lIns="0" tIns="0" rIns="0" bIns="0" rtlCol="0" anchor="t">
            <a:spAutoFit/>
          </a:bodyPr>
          <a:lstStyle/>
          <a:p>
            <a:pPr algn="l">
              <a:lnSpc>
                <a:spcPts val="2340"/>
              </a:lnSpc>
            </a:pPr>
            <a:r>
              <a:rPr lang="en-US" sz="1500" dirty="0">
                <a:solidFill>
                  <a:srgbClr val="000000"/>
                </a:solidFill>
                <a:latin typeface="DM Sans"/>
              </a:rPr>
              <a:t>Contains workout plans and different categories</a:t>
            </a:r>
          </a:p>
        </p:txBody>
      </p:sp>
      <p:sp>
        <p:nvSpPr>
          <p:cNvPr id="20" name="TextBox 20"/>
          <p:cNvSpPr txBox="1"/>
          <p:nvPr/>
        </p:nvSpPr>
        <p:spPr>
          <a:xfrm>
            <a:off x="5948468" y="6447891"/>
            <a:ext cx="2732862" cy="579120"/>
          </a:xfrm>
          <a:prstGeom prst="rect">
            <a:avLst/>
          </a:prstGeom>
        </p:spPr>
        <p:txBody>
          <a:bodyPr lIns="0" tIns="0" rIns="0" bIns="0" rtlCol="0" anchor="t">
            <a:spAutoFit/>
          </a:bodyPr>
          <a:lstStyle/>
          <a:p>
            <a:pPr algn="l">
              <a:lnSpc>
                <a:spcPts val="2340"/>
              </a:lnSpc>
            </a:pPr>
            <a:r>
              <a:rPr lang="en-US" sz="1500" dirty="0">
                <a:solidFill>
                  <a:srgbClr val="000000"/>
                </a:solidFill>
                <a:latin typeface="DM Sans"/>
              </a:rPr>
              <a:t>Support for regular checkups and tracking</a:t>
            </a:r>
          </a:p>
        </p:txBody>
      </p:sp>
      <p:sp>
        <p:nvSpPr>
          <p:cNvPr id="21" name="TextBox 21"/>
          <p:cNvSpPr txBox="1"/>
          <p:nvPr/>
        </p:nvSpPr>
        <p:spPr>
          <a:xfrm>
            <a:off x="9671930" y="5616041"/>
            <a:ext cx="2197323" cy="679451"/>
          </a:xfrm>
          <a:prstGeom prst="rect">
            <a:avLst/>
          </a:prstGeom>
        </p:spPr>
        <p:txBody>
          <a:bodyPr lIns="0" tIns="0" rIns="0" bIns="0" rtlCol="0" anchor="t">
            <a:spAutoFit/>
          </a:bodyPr>
          <a:lstStyle/>
          <a:p>
            <a:pPr algn="l">
              <a:lnSpc>
                <a:spcPts val="5150"/>
              </a:lnSpc>
            </a:pPr>
            <a:r>
              <a:rPr lang="en-US" sz="5000" dirty="0">
                <a:solidFill>
                  <a:srgbClr val="000000"/>
                </a:solidFill>
                <a:latin typeface="DM Sans Bold"/>
              </a:rPr>
              <a:t>V-3.0</a:t>
            </a:r>
          </a:p>
        </p:txBody>
      </p:sp>
      <p:sp>
        <p:nvSpPr>
          <p:cNvPr id="22" name="TextBox 22"/>
          <p:cNvSpPr txBox="1"/>
          <p:nvPr/>
        </p:nvSpPr>
        <p:spPr>
          <a:xfrm>
            <a:off x="9671930" y="6447891"/>
            <a:ext cx="2747991" cy="579120"/>
          </a:xfrm>
          <a:prstGeom prst="rect">
            <a:avLst/>
          </a:prstGeom>
        </p:spPr>
        <p:txBody>
          <a:bodyPr lIns="0" tIns="0" rIns="0" bIns="0" rtlCol="0" anchor="t">
            <a:spAutoFit/>
          </a:bodyPr>
          <a:lstStyle/>
          <a:p>
            <a:pPr algn="l">
              <a:lnSpc>
                <a:spcPts val="2340"/>
              </a:lnSpc>
            </a:pPr>
            <a:r>
              <a:rPr lang="en-US" sz="1500" dirty="0">
                <a:solidFill>
                  <a:srgbClr val="000000"/>
                </a:solidFill>
                <a:latin typeface="DM Sans"/>
              </a:rPr>
              <a:t>Easy customizable and personalized workout plans</a:t>
            </a:r>
          </a:p>
        </p:txBody>
      </p:sp>
      <p:sp>
        <p:nvSpPr>
          <p:cNvPr id="23" name="TextBox 23"/>
          <p:cNvSpPr txBox="1"/>
          <p:nvPr/>
        </p:nvSpPr>
        <p:spPr>
          <a:xfrm>
            <a:off x="13414442" y="5616041"/>
            <a:ext cx="2197323" cy="679451"/>
          </a:xfrm>
          <a:prstGeom prst="rect">
            <a:avLst/>
          </a:prstGeom>
        </p:spPr>
        <p:txBody>
          <a:bodyPr lIns="0" tIns="0" rIns="0" bIns="0" rtlCol="0" anchor="t">
            <a:spAutoFit/>
          </a:bodyPr>
          <a:lstStyle/>
          <a:p>
            <a:pPr algn="l">
              <a:lnSpc>
                <a:spcPts val="5150"/>
              </a:lnSpc>
            </a:pPr>
            <a:r>
              <a:rPr lang="en-US" sz="5000" dirty="0">
                <a:solidFill>
                  <a:srgbClr val="000000"/>
                </a:solidFill>
                <a:latin typeface="DM Sans Bold"/>
              </a:rPr>
              <a:t>V-4.0</a:t>
            </a:r>
          </a:p>
        </p:txBody>
      </p:sp>
      <p:sp>
        <p:nvSpPr>
          <p:cNvPr id="24" name="TextBox 24"/>
          <p:cNvSpPr txBox="1"/>
          <p:nvPr/>
        </p:nvSpPr>
        <p:spPr>
          <a:xfrm>
            <a:off x="13414442" y="6447891"/>
            <a:ext cx="2646492" cy="579120"/>
          </a:xfrm>
          <a:prstGeom prst="rect">
            <a:avLst/>
          </a:prstGeom>
        </p:spPr>
        <p:txBody>
          <a:bodyPr lIns="0" tIns="0" rIns="0" bIns="0" rtlCol="0" anchor="t">
            <a:spAutoFit/>
          </a:bodyPr>
          <a:lstStyle/>
          <a:p>
            <a:pPr algn="l">
              <a:lnSpc>
                <a:spcPts val="2340"/>
              </a:lnSpc>
            </a:pPr>
            <a:r>
              <a:rPr lang="en-US" sz="1500" dirty="0">
                <a:solidFill>
                  <a:srgbClr val="000000"/>
                </a:solidFill>
                <a:latin typeface="DM Sans"/>
              </a:rPr>
              <a:t>AI Support for increasing efficiency</a:t>
            </a:r>
          </a:p>
        </p:txBody>
      </p:sp>
      <p:sp>
        <p:nvSpPr>
          <p:cNvPr id="25" name="Freeform 25"/>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26" name="Freeform 26"/>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IN" dirty="0"/>
          </a:p>
        </p:txBody>
      </p:sp>
      <p:sp>
        <p:nvSpPr>
          <p:cNvPr id="27" name="Freeform 27"/>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IN" dirty="0"/>
          </a:p>
        </p:txBody>
      </p:sp>
      <p:sp>
        <p:nvSpPr>
          <p:cNvPr id="28" name="Freeform 28"/>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IN" dirty="0"/>
          </a:p>
        </p:txBody>
      </p:sp>
      <p:sp>
        <p:nvSpPr>
          <p:cNvPr id="29" name="Freeform 29"/>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IN" dirty="0"/>
          </a:p>
        </p:txBody>
      </p:sp>
      <p:sp>
        <p:nvSpPr>
          <p:cNvPr id="30" name="Freeform 30"/>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IN" dirty="0"/>
          </a:p>
        </p:txBody>
      </p:sp>
      <p:sp>
        <p:nvSpPr>
          <p:cNvPr id="31" name="Freeform 31"/>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IN" dirty="0"/>
          </a:p>
        </p:txBody>
      </p:sp>
      <p:sp>
        <p:nvSpPr>
          <p:cNvPr id="32" name="Freeform 32"/>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340</Words>
  <Application>Microsoft Office PowerPoint</Application>
  <PresentationFormat>Custom</PresentationFormat>
  <Paragraphs>60</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DM Sans Bold</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dc:title>
  <cp:lastModifiedBy>Geet Khanna</cp:lastModifiedBy>
  <cp:revision>3</cp:revision>
  <dcterms:created xsi:type="dcterms:W3CDTF">2006-08-16T00:00:00Z</dcterms:created>
  <dcterms:modified xsi:type="dcterms:W3CDTF">2024-05-30T15:06:01Z</dcterms:modified>
  <dc:identifier>DAGArRCO_xY</dc:identifier>
</cp:coreProperties>
</file>